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291" r:id="rId3"/>
    <p:sldId id="275" r:id="rId4"/>
    <p:sldId id="292" r:id="rId5"/>
    <p:sldId id="284" r:id="rId6"/>
    <p:sldId id="285" r:id="rId7"/>
    <p:sldId id="279" r:id="rId8"/>
    <p:sldId id="293" r:id="rId9"/>
    <p:sldId id="286" r:id="rId10"/>
    <p:sldId id="270" r:id="rId11"/>
    <p:sldId id="294" r:id="rId12"/>
    <p:sldId id="282" r:id="rId13"/>
    <p:sldId id="295" r:id="rId14"/>
    <p:sldId id="288" r:id="rId15"/>
    <p:sldId id="296" r:id="rId16"/>
    <p:sldId id="297" r:id="rId17"/>
    <p:sldId id="298" r:id="rId18"/>
    <p:sldId id="299" r:id="rId19"/>
    <p:sldId id="300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92" autoAdjust="0"/>
    <p:restoredTop sz="94660"/>
  </p:normalViewPr>
  <p:slideViewPr>
    <p:cSldViewPr>
      <p:cViewPr>
        <p:scale>
          <a:sx n="100" d="100"/>
          <a:sy n="100" d="100"/>
        </p:scale>
        <p:origin x="-98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ds6\CBD-U\warb4x\US-3\Malaria%20and%20Trait.US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tx1"/>
              </a:solidFill>
            </c:spPr>
          </c:marker>
          <c:trendline>
            <c:spPr>
              <a:ln w="38100"/>
            </c:spPr>
            <c:trendlineType val="linear"/>
          </c:trendline>
          <c:xVal>
            <c:numRef>
              <c:f>Sheet1!$A$2:$A$11</c:f>
              <c:numCache>
                <c:formatCode>General</c:formatCode>
                <c:ptCount val="10"/>
                <c:pt idx="0">
                  <c:v>46</c:v>
                </c:pt>
                <c:pt idx="1">
                  <c:v>63</c:v>
                </c:pt>
                <c:pt idx="2">
                  <c:v>40</c:v>
                </c:pt>
                <c:pt idx="3">
                  <c:v>43</c:v>
                </c:pt>
                <c:pt idx="4">
                  <c:v>12</c:v>
                </c:pt>
                <c:pt idx="5">
                  <c:v>51</c:v>
                </c:pt>
                <c:pt idx="6">
                  <c:v>39</c:v>
                </c:pt>
                <c:pt idx="7">
                  <c:v>56</c:v>
                </c:pt>
                <c:pt idx="8">
                  <c:v>38</c:v>
                </c:pt>
                <c:pt idx="9">
                  <c:v>5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13.7</c:v>
                </c:pt>
                <c:pt idx="1">
                  <c:v>19.2</c:v>
                </c:pt>
                <c:pt idx="2">
                  <c:v>15.3</c:v>
                </c:pt>
                <c:pt idx="3">
                  <c:v>11</c:v>
                </c:pt>
                <c:pt idx="4">
                  <c:v>4.5</c:v>
                </c:pt>
                <c:pt idx="5">
                  <c:v>13.9</c:v>
                </c:pt>
                <c:pt idx="6">
                  <c:v>12.6</c:v>
                </c:pt>
                <c:pt idx="7">
                  <c:v>19.2</c:v>
                </c:pt>
                <c:pt idx="8">
                  <c:v>15.5</c:v>
                </c:pt>
                <c:pt idx="9">
                  <c:v>13.4</c:v>
                </c:pt>
              </c:numCache>
            </c:numRef>
          </c:yVal>
        </c:ser>
        <c:axId val="150523264"/>
        <c:axId val="70730496"/>
      </c:scatterChart>
      <c:valAx>
        <c:axId val="15052326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0730496"/>
        <c:crosses val="autoZero"/>
        <c:crossBetween val="midCat"/>
      </c:valAx>
      <c:valAx>
        <c:axId val="707304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0523264"/>
        <c:crosses val="autoZero"/>
        <c:crossBetween val="midCat"/>
      </c:valAx>
    </c:plotArea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B2DD5-015D-F749-9310-3B71B7D36D9B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3943A-95F0-224D-A89B-9D43D3590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1954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A1EDA-1287-4DB9-815D-8C4968FE35F8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E5F0F-A357-4D46-BBC9-BD83F8171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8049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E5F0F-A357-4D46-BBC9-BD83F81715E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1260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4950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4950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4950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4950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4950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4950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4950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6EA2-699B-4CFD-90C2-99EE05D13C77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17F0-CF04-4920-8189-8DB9E8018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686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6EA2-699B-4CFD-90C2-99EE05D13C77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17F0-CF04-4920-8189-8DB9E8018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52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6EA2-699B-4CFD-90C2-99EE05D13C77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17F0-CF04-4920-8189-8DB9E8018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812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6EA2-699B-4CFD-90C2-99EE05D13C77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17F0-CF04-4920-8189-8DB9E8018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300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6EA2-699B-4CFD-90C2-99EE05D13C77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17F0-CF04-4920-8189-8DB9E8018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400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6EA2-699B-4CFD-90C2-99EE05D13C77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17F0-CF04-4920-8189-8DB9E8018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351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6EA2-699B-4CFD-90C2-99EE05D13C77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17F0-CF04-4920-8189-8DB9E8018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596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6EA2-699B-4CFD-90C2-99EE05D13C77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17F0-CF04-4920-8189-8DB9E8018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733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6EA2-699B-4CFD-90C2-99EE05D13C77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17F0-CF04-4920-8189-8DB9E8018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3597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6EA2-699B-4CFD-90C2-99EE05D13C77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17F0-CF04-4920-8189-8DB9E8018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815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6EA2-699B-4CFD-90C2-99EE05D13C77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17F0-CF04-4920-8189-8DB9E8018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514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66EA2-699B-4CFD-90C2-99EE05D13C77}" type="datetimeFigureOut">
              <a:rPr lang="en-US" smtClean="0"/>
              <a:pPr/>
              <a:t>6/20/2015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C17F0-CF04-4920-8189-8DB9E8018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747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51460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bg1"/>
                </a:solidFill>
                <a:ea typeface="ＭＳ Ｐゴシック" pitchFamily="34" charset="-128"/>
              </a:rPr>
              <a:t>Uganda  Sickle  Survey Results and  Neonatal Screening Program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14600"/>
            <a:ext cx="9144000" cy="4343400"/>
          </a:xfrm>
        </p:spPr>
        <p:txBody>
          <a:bodyPr/>
          <a:lstStyle/>
          <a:p>
            <a:pPr algn="l">
              <a:spcBef>
                <a:spcPts val="0"/>
              </a:spcBef>
              <a:defRPr/>
            </a:pPr>
            <a:r>
              <a:rPr lang="en-US" sz="2800" dirty="0">
                <a:solidFill>
                  <a:schemeClr val="tx1"/>
                </a:solidFill>
              </a:rPr>
              <a:t>	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Charles Kiyaga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National Sickle Cell Coordinator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CPHL, Ministry of Health 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56200"/>
            <a:ext cx="1828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" descr="Government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8333" r="-8333" b="-10001"/>
          <a:stretch>
            <a:fillRect/>
          </a:stretch>
        </p:blipFill>
        <p:spPr bwMode="auto">
          <a:xfrm>
            <a:off x="0" y="5080000"/>
            <a:ext cx="1905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www.cincinnatichildrens.org/assets/0/9823/9880/10413/c66eace0-de7b-4307-8f25-2f607c1d196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486400"/>
            <a:ext cx="2531281" cy="105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8701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10253F"/>
          </a:solidFill>
        </p:spPr>
        <p:txBody>
          <a:bodyPr/>
          <a:lstStyle/>
          <a:p>
            <a:r>
              <a:rPr lang="en-US" altLang="en-US" sz="3600" b="1" smtClean="0">
                <a:solidFill>
                  <a:srgbClr val="FFFFFF"/>
                </a:solidFill>
                <a:ea typeface="ＭＳ Ｐゴシック" pitchFamily="34" charset="-128"/>
              </a:rPr>
              <a:t>Malaria Parasites and Sickle Cell Trait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1028" y="5943600"/>
            <a:ext cx="655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latin typeface="+mn-lt"/>
              </a:rPr>
              <a:t>Malaria  Parasites  </a:t>
            </a:r>
            <a:r>
              <a:rPr lang="en-US" sz="2800" b="1" dirty="0" smtClean="0">
                <a:latin typeface="+mn-lt"/>
              </a:rPr>
              <a:t>(% with + microscopy)</a:t>
            </a:r>
            <a:endParaRPr lang="en-US" sz="2800" b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8316" y="2057400"/>
            <a:ext cx="615553" cy="3139001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+mn-lt"/>
              </a:rPr>
              <a:t>Sickle  Cell  Trait  (%)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7600" y="1826567"/>
            <a:ext cx="119776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/>
              <a:t>R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= </a:t>
            </a:r>
            <a:r>
              <a:rPr lang="en-US" sz="2400" b="1" dirty="0" smtClean="0">
                <a:latin typeface="+mn-lt"/>
              </a:rPr>
              <a:t>0.69</a:t>
            </a:r>
            <a:endParaRPr lang="en-US" sz="2400" b="1" dirty="0">
              <a:latin typeface="+mn-lt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52747838"/>
              </p:ext>
            </p:extLst>
          </p:nvPr>
        </p:nvGraphicFramePr>
        <p:xfrm>
          <a:off x="1295400" y="1826567"/>
          <a:ext cx="6248400" cy="411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2762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/>
            </a:r>
            <a:b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altLang="en-US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/>
            </a:r>
            <a:br>
              <a:rPr lang="en-US" altLang="en-US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endParaRPr lang="en-US" altLang="en-US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 Questions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0500" y="1752600"/>
            <a:ext cx="8763000" cy="48768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1200"/>
              </a:spcBef>
              <a:buAutoNum type="arabicPeriod"/>
              <a:defRPr/>
            </a:pPr>
            <a:r>
              <a:rPr lang="en-US" sz="2800" dirty="0" smtClean="0">
                <a:cs typeface="Arial" panose="020B0604020202020204" pitchFamily="34" charset="0"/>
              </a:rPr>
              <a:t>What is the prevalence of sickle cell trait and disease in Uganda, by region and district?</a:t>
            </a:r>
          </a:p>
          <a:p>
            <a:pPr marL="457200" indent="-457200">
              <a:spcBef>
                <a:spcPts val="1200"/>
              </a:spcBef>
              <a:buAutoNum type="arabicPeriod"/>
              <a:defRPr/>
            </a:pPr>
            <a:r>
              <a:rPr lang="en-US" sz="2800" dirty="0" smtClean="0">
                <a:cs typeface="Arial" panose="020B0604020202020204" pitchFamily="34" charset="0"/>
              </a:rPr>
              <a:t>What is the distribution of sickle cell trait across the country?</a:t>
            </a:r>
          </a:p>
          <a:p>
            <a:pPr marL="457200" indent="-457200">
              <a:spcBef>
                <a:spcPts val="1200"/>
              </a:spcBef>
              <a:buAutoNum type="arabicPeriod"/>
              <a:defRPr/>
            </a:pPr>
            <a:r>
              <a:rPr lang="en-US" sz="2800" dirty="0" smtClean="0">
                <a:cs typeface="Arial" panose="020B0604020202020204" pitchFamily="34" charset="0"/>
              </a:rPr>
              <a:t>What is the relationship between sickle cell trait and malaria prevalence?</a:t>
            </a:r>
            <a:endParaRPr lang="en-US" sz="2800" dirty="0">
              <a:cs typeface="Arial" panose="020B0604020202020204" pitchFamily="34" charset="0"/>
            </a:endParaRPr>
          </a:p>
          <a:p>
            <a:pPr marL="457200" indent="-457200">
              <a:spcBef>
                <a:spcPts val="1200"/>
              </a:spcBef>
              <a:buAutoNum type="arabicPeriod"/>
              <a:defRPr/>
            </a:pPr>
            <a:r>
              <a:rPr 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What is the early mortality of sickle cell disease?</a:t>
            </a:r>
          </a:p>
          <a:p>
            <a:pPr marL="457200" indent="-457200">
              <a:spcBef>
                <a:spcPts val="1200"/>
              </a:spcBef>
              <a:buAutoNum type="arabicPeriod"/>
              <a:defRPr/>
            </a:pPr>
            <a:r>
              <a:rPr lang="en-US" sz="2800" dirty="0" smtClean="0">
                <a:cs typeface="Arial" panose="020B0604020202020204" pitchFamily="34" charset="0"/>
              </a:rPr>
              <a:t>What is the co-morbidity of HIV and sickle cell disease?</a:t>
            </a:r>
            <a:endParaRPr 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960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Sickle  Cell  Disease:  Early  Mortality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30480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dirty="0" smtClean="0">
                <a:ea typeface="ＭＳ Ｐゴシック" pitchFamily="34" charset="-128"/>
              </a:rPr>
              <a:t>EID samples are between birth and 18 months of age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dirty="0" smtClean="0">
                <a:ea typeface="ＭＳ Ｐゴシック" pitchFamily="34" charset="-128"/>
              </a:rPr>
              <a:t>Analysis of sickle cell trait and disease by age</a:t>
            </a:r>
            <a:endParaRPr lang="en-US" altLang="en-US" dirty="0">
              <a:ea typeface="ＭＳ Ｐゴシック" pitchFamily="34" charset="-128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dirty="0" smtClean="0">
                <a:ea typeface="ＭＳ Ｐゴシック" pitchFamily="34" charset="-128"/>
              </a:rPr>
              <a:t>Predictions: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2800" dirty="0">
                <a:ea typeface="ＭＳ Ｐゴシック" pitchFamily="34" charset="-128"/>
              </a:rPr>
              <a:t>	</a:t>
            </a:r>
            <a:r>
              <a:rPr lang="en-US" altLang="en-US" sz="2800" dirty="0" smtClean="0">
                <a:ea typeface="ＭＳ Ｐゴシック" pitchFamily="34" charset="-128"/>
              </a:rPr>
              <a:t>Rate of sickle cell trait will increase (malaria survival)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2800" dirty="0">
                <a:ea typeface="ＭＳ Ｐゴシック" pitchFamily="34" charset="-128"/>
              </a:rPr>
              <a:t>	</a:t>
            </a:r>
            <a:r>
              <a:rPr lang="en-US" altLang="en-US" sz="2800" dirty="0" smtClean="0">
                <a:ea typeface="ＭＳ Ｐゴシック" pitchFamily="34" charset="-128"/>
              </a:rPr>
              <a:t>Rate of sickle cell disease will decrease (mortality)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86485023"/>
              </p:ext>
            </p:extLst>
          </p:nvPr>
        </p:nvGraphicFramePr>
        <p:xfrm>
          <a:off x="609600" y="4495800"/>
          <a:ext cx="8001001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4899"/>
                <a:gridCol w="1772034"/>
                <a:gridCol w="1772034"/>
                <a:gridCol w="1772034"/>
              </a:tblGrid>
              <a:tr h="495300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Normal (%)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Trait (%)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Disease (%)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Birth</a:t>
                      </a:r>
                      <a:r>
                        <a:rPr lang="en-US" sz="2400" b="1" baseline="0" dirty="0" smtClean="0"/>
                        <a:t> – 6.0 months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85.63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13.09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0.76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6.1 – 12.0 months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85.78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13.27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0.64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12.1 – 18.0 months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85.73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13.36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0.57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5410200" y="4800600"/>
            <a:ext cx="1143000" cy="182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191829" y="4800600"/>
            <a:ext cx="1143000" cy="182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3862" y="4013591"/>
            <a:ext cx="1993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25% Mortality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81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/>
            </a:r>
            <a:b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altLang="en-US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/>
            </a:r>
            <a:br>
              <a:rPr lang="en-US" altLang="en-US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endParaRPr lang="en-US" altLang="en-US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 Questions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0500" y="1752600"/>
            <a:ext cx="8763000" cy="48768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1200"/>
              </a:spcBef>
              <a:buAutoNum type="arabicPeriod"/>
              <a:defRPr/>
            </a:pPr>
            <a:r>
              <a:rPr lang="en-US" sz="2800" dirty="0" smtClean="0">
                <a:cs typeface="Arial" panose="020B0604020202020204" pitchFamily="34" charset="0"/>
              </a:rPr>
              <a:t>What is the prevalence of sickle cell trait and disease in Uganda, by region and district?</a:t>
            </a:r>
          </a:p>
          <a:p>
            <a:pPr marL="457200" indent="-457200">
              <a:spcBef>
                <a:spcPts val="1200"/>
              </a:spcBef>
              <a:buAutoNum type="arabicPeriod"/>
              <a:defRPr/>
            </a:pPr>
            <a:r>
              <a:rPr lang="en-US" sz="2800" dirty="0" smtClean="0">
                <a:cs typeface="Arial" panose="020B0604020202020204" pitchFamily="34" charset="0"/>
              </a:rPr>
              <a:t>What is the distribution of sickle cell trait across the country?</a:t>
            </a:r>
          </a:p>
          <a:p>
            <a:pPr marL="457200" indent="-457200">
              <a:spcBef>
                <a:spcPts val="1200"/>
              </a:spcBef>
              <a:buAutoNum type="arabicPeriod"/>
              <a:defRPr/>
            </a:pPr>
            <a:r>
              <a:rPr lang="en-US" sz="2800" dirty="0" smtClean="0">
                <a:cs typeface="Arial" panose="020B0604020202020204" pitchFamily="34" charset="0"/>
              </a:rPr>
              <a:t>What is the relationship between sickle cell trait and malaria prevalence?</a:t>
            </a:r>
            <a:endParaRPr lang="en-US" sz="2800" dirty="0">
              <a:cs typeface="Arial" panose="020B0604020202020204" pitchFamily="34" charset="0"/>
            </a:endParaRPr>
          </a:p>
          <a:p>
            <a:pPr marL="457200" indent="-457200">
              <a:spcBef>
                <a:spcPts val="1200"/>
              </a:spcBef>
              <a:buAutoNum type="arabicPeriod"/>
              <a:defRPr/>
            </a:pPr>
            <a:r>
              <a:rPr lang="en-US" sz="2800" dirty="0" smtClean="0">
                <a:cs typeface="Arial" panose="020B0604020202020204" pitchFamily="34" charset="0"/>
              </a:rPr>
              <a:t>What is the early mortality of sickle cell disease?</a:t>
            </a:r>
          </a:p>
          <a:p>
            <a:pPr marL="457200" indent="-457200">
              <a:spcBef>
                <a:spcPts val="1200"/>
              </a:spcBef>
              <a:buAutoNum type="arabicPeriod"/>
              <a:defRPr/>
            </a:pPr>
            <a:r>
              <a:rPr 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What is the co-morbidity of HIV and sickle cell disease?</a:t>
            </a:r>
            <a:endParaRPr lang="en-US" sz="2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922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Sickle  Cell  Disease  and  HIV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30480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dirty="0" smtClean="0">
                <a:ea typeface="ＭＳ Ｐゴシック" pitchFamily="34" charset="-128"/>
              </a:rPr>
              <a:t>All EID samples are from HIV-exposed infants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dirty="0" smtClean="0">
                <a:ea typeface="ＭＳ Ｐゴシック" pitchFamily="34" charset="-128"/>
              </a:rPr>
              <a:t>~5% of the EID samples are HIV-positive</a:t>
            </a:r>
            <a:endParaRPr lang="en-US" altLang="en-US" dirty="0">
              <a:ea typeface="ＭＳ Ｐゴシック" pitchFamily="34" charset="-128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dirty="0" smtClean="0">
                <a:ea typeface="ＭＳ Ｐゴシック" pitchFamily="34" charset="-128"/>
              </a:rPr>
              <a:t>Prediction: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800" dirty="0">
                <a:ea typeface="ＭＳ Ｐゴシック" pitchFamily="34" charset="-128"/>
              </a:rPr>
              <a:t>	</a:t>
            </a:r>
            <a:r>
              <a:rPr lang="en-US" altLang="en-US" sz="2800" dirty="0" smtClean="0">
                <a:ea typeface="ＭＳ Ｐゴシック" pitchFamily="34" charset="-128"/>
              </a:rPr>
              <a:t>In (+) HIV infants, sickle cell disease is associated with	early death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43220853"/>
              </p:ext>
            </p:extLst>
          </p:nvPr>
        </p:nvGraphicFramePr>
        <p:xfrm>
          <a:off x="457200" y="4271969"/>
          <a:ext cx="8001001" cy="1485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637533"/>
                <a:gridCol w="1772034"/>
                <a:gridCol w="1772034"/>
              </a:tblGrid>
              <a:tr h="4953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Normal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Trait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Disease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HIV Negative</a:t>
                      </a:r>
                      <a:r>
                        <a:rPr lang="en-US" sz="2400" baseline="0" dirty="0" smtClean="0"/>
                        <a:t> Infants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86.1%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13.2%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0.73%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HIV Positive</a:t>
                      </a:r>
                      <a:r>
                        <a:rPr lang="en-US" sz="2400" baseline="0" dirty="0" smtClean="0"/>
                        <a:t> Infants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86.6%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13.0%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0.43%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6858000" y="4800600"/>
            <a:ext cx="1343355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1" y="3817257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41% Mortality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267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10253F"/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Opportunities to Neonatal Sickle Cell Screening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257800"/>
          </a:xfrm>
        </p:spPr>
        <p:txBody>
          <a:bodyPr/>
          <a:lstStyle/>
          <a:p>
            <a:r>
              <a:rPr lang="en-US" dirty="0" smtClean="0"/>
              <a:t>Results of the sickle cell prevalence study </a:t>
            </a:r>
          </a:p>
          <a:p>
            <a:r>
              <a:rPr lang="en-US" dirty="0"/>
              <a:t>L</a:t>
            </a:r>
            <a:r>
              <a:rPr lang="en-US" dirty="0" smtClean="0"/>
              <a:t>aboratory capacity built through the study </a:t>
            </a:r>
          </a:p>
          <a:p>
            <a:r>
              <a:rPr lang="en-US" dirty="0"/>
              <a:t>S</a:t>
            </a:r>
            <a:r>
              <a:rPr lang="en-US" dirty="0" smtClean="0"/>
              <a:t>ample and results transport network </a:t>
            </a:r>
          </a:p>
        </p:txBody>
      </p:sp>
    </p:spTree>
    <p:extLst>
      <p:ext uri="{BB962C8B-B14F-4D97-AF65-F5344CB8AC3E}">
        <p14:creationId xmlns="" xmlns:p14="http://schemas.microsoft.com/office/powerpoint/2010/main" val="863572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/>
            </a:r>
            <a:b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altLang="en-US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/>
            </a:r>
            <a:br>
              <a:rPr lang="en-US" altLang="en-US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endParaRPr lang="en-US" altLang="en-US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 Diagnosis</a:t>
            </a:r>
          </a:p>
        </p:txBody>
      </p:sp>
      <p:pic>
        <p:nvPicPr>
          <p:cNvPr id="4098" name="Picture 2" descr="C:\Users\warb4x\Desktop\NDQ Africa\US3 Videos 09.14\US3 Still photos for B-Roll from Nick's Cut\IMG_18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75196"/>
            <a:ext cx="4191000" cy="23542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warb4x\Desktop\NDQ Africa\NDQ Pics\2-15-14 Pictures (Lab Punches)\IMG_18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1"/>
            <a:ext cx="4191000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warb4x\Desktop\NDQ Africa\NDQ Pics\2-15-14 Pictures (Lab Punches)\IMG_18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43400"/>
            <a:ext cx="4069583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447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CPHL Sickle Cell Laboratory with Annual Testing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apacity of &gt;600,000 tests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4080241" cy="2201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1576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C26E141-71D3-684E-8099-A60B068C212D}" type="slidenum">
              <a:rPr lang="en-US" sz="1200">
                <a:latin typeface="Calibri" charset="0"/>
              </a:rPr>
              <a:pPr eaLnBrk="1" hangingPunct="1"/>
              <a:t>17</a:t>
            </a:fld>
            <a:endParaRPr lang="en-US" sz="1200">
              <a:latin typeface="Calibri" charset="0"/>
            </a:endParaRPr>
          </a:p>
        </p:txBody>
      </p:sp>
      <p:pic>
        <p:nvPicPr>
          <p:cNvPr id="5734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43000"/>
            <a:ext cx="415888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484784"/>
            <a:ext cx="37079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:\Users\GLOBAL HEALTH CORPS\AppData\Local\Microsoft\Windows\Temporary Internet Files\Content.Outlook\BZH0VK4Q\JINJA 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3199"/>
            <a:ext cx="3915544" cy="254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1960" y="4782051"/>
            <a:ext cx="48600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82 hubs reaching 2400 health facilities with viable laboratories conducting most of the tests for the 30 or so lower facilities in its catchment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</a:t>
            </a:r>
            <a:r>
              <a:rPr lang="en-US" b="1" dirty="0" smtClean="0"/>
              <a:t>trategy is to have 100 hubs and strengthen lab services  such that lower sites access them thru the NSRTN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24744"/>
            <a:ext cx="402304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Structure of the hub network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76464" y="1124744"/>
            <a:ext cx="489552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pPr algn="ctr"/>
            <a:r>
              <a:rPr lang="en-US" dirty="0"/>
              <a:t>Map showing </a:t>
            </a:r>
            <a:r>
              <a:rPr lang="en-US" dirty="0" smtClean="0"/>
              <a:t>current </a:t>
            </a:r>
            <a:r>
              <a:rPr lang="en-US" dirty="0"/>
              <a:t>Hub Distribution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886200"/>
            <a:ext cx="38862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bike and rider given to each hub/district, Holly Foundation clinic</a:t>
            </a:r>
            <a:endParaRPr lang="en-US" b="1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52128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The Hub-based National Specimens and Result Transportation Network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44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20232944"/>
              </p:ext>
            </p:extLst>
          </p:nvPr>
        </p:nvGraphicFramePr>
        <p:xfrm>
          <a:off x="0" y="-5"/>
          <a:ext cx="9144000" cy="685800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048000"/>
                <a:gridCol w="3048000"/>
                <a:gridCol w="3048000"/>
              </a:tblGrid>
              <a:tr h="52753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Progress to date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52753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District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No. of sites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No. tested</a:t>
                      </a:r>
                      <a:endParaRPr lang="en-US" sz="2000" dirty="0"/>
                    </a:p>
                  </a:txBody>
                  <a:tcPr/>
                </a:tc>
              </a:tr>
              <a:tr h="527539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Gulu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2158</a:t>
                      </a:r>
                      <a:endParaRPr lang="en-US" sz="2000" dirty="0"/>
                    </a:p>
                  </a:txBody>
                  <a:tcPr/>
                </a:tc>
              </a:tr>
              <a:tr h="52753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Lira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1781</a:t>
                      </a:r>
                      <a:endParaRPr lang="en-US" sz="2000" dirty="0"/>
                    </a:p>
                  </a:txBody>
                  <a:tcPr/>
                </a:tc>
              </a:tr>
              <a:tr h="527539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Kitgum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963</a:t>
                      </a:r>
                      <a:endParaRPr lang="en-US" sz="2000" dirty="0"/>
                    </a:p>
                  </a:txBody>
                  <a:tcPr/>
                </a:tc>
              </a:tr>
              <a:tr h="527539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Oyam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1451</a:t>
                      </a:r>
                      <a:endParaRPr lang="en-US" sz="2000" dirty="0"/>
                    </a:p>
                  </a:txBody>
                  <a:tcPr/>
                </a:tc>
              </a:tr>
              <a:tr h="527539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Dokolo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67</a:t>
                      </a:r>
                      <a:endParaRPr lang="en-US" sz="2000" dirty="0"/>
                    </a:p>
                  </a:txBody>
                  <a:tcPr/>
                </a:tc>
              </a:tr>
              <a:tr h="527539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Jinja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1936</a:t>
                      </a:r>
                      <a:endParaRPr lang="en-US" sz="2000" dirty="0"/>
                    </a:p>
                  </a:txBody>
                  <a:tcPr/>
                </a:tc>
              </a:tr>
              <a:tr h="527539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Tororo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2031</a:t>
                      </a:r>
                      <a:endParaRPr lang="en-US" sz="2000" dirty="0"/>
                    </a:p>
                  </a:txBody>
                  <a:tcPr/>
                </a:tc>
              </a:tr>
              <a:tr h="527539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Makerere</a:t>
                      </a:r>
                      <a:r>
                        <a:rPr lang="en-US" sz="2000" dirty="0" smtClean="0"/>
                        <a:t> launch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1803</a:t>
                      </a:r>
                      <a:endParaRPr lang="en-US" sz="2000" dirty="0"/>
                    </a:p>
                  </a:txBody>
                  <a:tcPr/>
                </a:tc>
              </a:tr>
              <a:tr h="52753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Eden Church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237</a:t>
                      </a:r>
                      <a:endParaRPr lang="en-US" sz="2000" dirty="0"/>
                    </a:p>
                  </a:txBody>
                  <a:tcPr/>
                </a:tc>
              </a:tr>
              <a:tr h="527539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Namasuba</a:t>
                      </a:r>
                      <a:r>
                        <a:rPr lang="en-US" sz="2000" baseline="0" dirty="0" smtClean="0"/>
                        <a:t> College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103</a:t>
                      </a:r>
                      <a:endParaRPr lang="en-US" sz="2000" dirty="0"/>
                    </a:p>
                  </a:txBody>
                  <a:tcPr/>
                </a:tc>
              </a:tr>
              <a:tr h="52753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Total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211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12,530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3267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/>
            </a:r>
            <a:b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altLang="en-US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/>
            </a:r>
            <a:br>
              <a:rPr lang="en-US" altLang="en-US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endParaRPr lang="en-US" altLang="en-US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 and  Treatment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447800"/>
            <a:ext cx="6400800" cy="5410200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600"/>
              </a:spcBef>
              <a:spcAft>
                <a:spcPct val="0"/>
              </a:spcAft>
              <a:buNone/>
            </a:pPr>
            <a:r>
              <a:rPr lang="en-US" sz="2400" dirty="0">
                <a:latin typeface="Arial" pitchFamily="34" charset="0"/>
                <a:ea typeface="Geneva"/>
                <a:cs typeface="Geneva"/>
              </a:rPr>
              <a:t>Early care and treatment</a:t>
            </a:r>
            <a:endParaRPr lang="en-US" sz="2400" dirty="0" smtClean="0">
              <a:latin typeface="Arial" pitchFamily="34" charset="0"/>
              <a:ea typeface="Geneva"/>
              <a:cs typeface="Geneva"/>
            </a:endParaRPr>
          </a:p>
          <a:p>
            <a:pPr>
              <a:spcBef>
                <a:spcPts val="600"/>
              </a:spcBef>
              <a:spcAft>
                <a:spcPct val="0"/>
              </a:spcAft>
            </a:pPr>
            <a:r>
              <a:rPr lang="en-US" sz="2400" dirty="0" smtClean="0">
                <a:latin typeface="Arial" pitchFamily="34" charset="0"/>
                <a:ea typeface="Geneva"/>
                <a:cs typeface="Geneva"/>
              </a:rPr>
              <a:t>Penicillin </a:t>
            </a:r>
            <a:r>
              <a:rPr lang="en-US" sz="2400" dirty="0">
                <a:latin typeface="Arial" pitchFamily="34" charset="0"/>
                <a:ea typeface="Geneva"/>
                <a:cs typeface="Geneva"/>
              </a:rPr>
              <a:t>prophylaxis</a:t>
            </a:r>
          </a:p>
          <a:p>
            <a:pPr>
              <a:spcBef>
                <a:spcPts val="600"/>
              </a:spcBef>
              <a:spcAft>
                <a:spcPct val="0"/>
              </a:spcAft>
            </a:pPr>
            <a:r>
              <a:rPr lang="en-US" sz="2400" dirty="0">
                <a:latin typeface="Arial" pitchFamily="34" charset="0"/>
                <a:ea typeface="Geneva"/>
                <a:cs typeface="Geneva"/>
              </a:rPr>
              <a:t>Malaria control and prophylaxis </a:t>
            </a:r>
          </a:p>
          <a:p>
            <a:pPr>
              <a:spcBef>
                <a:spcPts val="600"/>
              </a:spcBef>
              <a:spcAft>
                <a:spcPct val="0"/>
              </a:spcAft>
            </a:pPr>
            <a:r>
              <a:rPr lang="en-US" sz="2400" dirty="0">
                <a:latin typeface="Arial" pitchFamily="34" charset="0"/>
                <a:ea typeface="Geneva"/>
                <a:cs typeface="Geneva"/>
              </a:rPr>
              <a:t>PCV (pneumococcal) and other immunizations</a:t>
            </a:r>
          </a:p>
          <a:p>
            <a:pPr>
              <a:spcBef>
                <a:spcPts val="600"/>
              </a:spcBef>
              <a:spcAft>
                <a:spcPct val="0"/>
              </a:spcAft>
            </a:pPr>
            <a:r>
              <a:rPr lang="en-US" sz="2400" dirty="0">
                <a:latin typeface="Arial" pitchFamily="34" charset="0"/>
                <a:ea typeface="Geneva"/>
                <a:cs typeface="Geneva"/>
              </a:rPr>
              <a:t>Clinical management </a:t>
            </a:r>
          </a:p>
          <a:p>
            <a:pPr>
              <a:spcBef>
                <a:spcPts val="600"/>
              </a:spcBef>
              <a:spcAft>
                <a:spcPct val="0"/>
              </a:spcAft>
            </a:pPr>
            <a:r>
              <a:rPr lang="en-US" sz="2400" dirty="0">
                <a:latin typeface="Arial" pitchFamily="34" charset="0"/>
                <a:ea typeface="Geneva"/>
                <a:cs typeface="Geneva"/>
              </a:rPr>
              <a:t>Health education</a:t>
            </a:r>
          </a:p>
          <a:p>
            <a:pPr>
              <a:spcBef>
                <a:spcPts val="600"/>
              </a:spcBef>
              <a:spcAft>
                <a:spcPct val="0"/>
              </a:spcAft>
            </a:pPr>
            <a:r>
              <a:rPr lang="en-US" sz="2400" dirty="0">
                <a:latin typeface="Arial" pitchFamily="34" charset="0"/>
                <a:ea typeface="Geneva"/>
                <a:cs typeface="Geneva"/>
              </a:rPr>
              <a:t>Screening for stroke risk</a:t>
            </a:r>
          </a:p>
          <a:p>
            <a:pPr>
              <a:spcBef>
                <a:spcPts val="600"/>
              </a:spcBef>
              <a:spcAft>
                <a:spcPct val="0"/>
              </a:spcAft>
            </a:pPr>
            <a:r>
              <a:rPr lang="en-US" sz="2400" dirty="0">
                <a:latin typeface="Arial" pitchFamily="34" charset="0"/>
                <a:ea typeface="Geneva"/>
                <a:cs typeface="Geneva"/>
              </a:rPr>
              <a:t>Home </a:t>
            </a:r>
            <a:r>
              <a:rPr lang="en-US" sz="2400" dirty="0" smtClean="0">
                <a:latin typeface="Arial" pitchFamily="34" charset="0"/>
                <a:ea typeface="Geneva"/>
                <a:cs typeface="Geneva"/>
              </a:rPr>
              <a:t>management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Enroll the baby into sickle cell care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Dedicated sickle cell clinic days and staff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 routine follow-up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 emergency SCD care plan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Continued family education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S:\Tools\Website Files\No Harm\Pictures\from tundun\DSC01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2209800"/>
            <a:ext cx="2686050" cy="3581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7059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/>
            </a:r>
            <a:b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altLang="en-US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/>
            </a:r>
            <a:br>
              <a:rPr lang="en-US" altLang="en-US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endParaRPr lang="en-US" altLang="en-US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 Questions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0500" y="1752600"/>
            <a:ext cx="8763000" cy="48768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1200"/>
              </a:spcBef>
              <a:buAutoNum type="arabicPeriod"/>
              <a:defRPr/>
            </a:pPr>
            <a:r>
              <a:rPr 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What is the prevalence of sickle cell trait and disease in Uganda, by region and district?</a:t>
            </a:r>
          </a:p>
          <a:p>
            <a:pPr marL="457200" indent="-457200">
              <a:spcBef>
                <a:spcPts val="1200"/>
              </a:spcBef>
              <a:buAutoNum type="arabicPeriod"/>
              <a:defRPr/>
            </a:pPr>
            <a:r>
              <a:rPr lang="en-US" sz="2800" dirty="0" smtClean="0">
                <a:cs typeface="Arial" panose="020B0604020202020204" pitchFamily="34" charset="0"/>
              </a:rPr>
              <a:t>What is the distribution of sickle cell trait across the country?</a:t>
            </a:r>
          </a:p>
          <a:p>
            <a:pPr marL="457200" indent="-457200">
              <a:spcBef>
                <a:spcPts val="1200"/>
              </a:spcBef>
              <a:buAutoNum type="arabicPeriod"/>
              <a:defRPr/>
            </a:pPr>
            <a:r>
              <a:rPr lang="en-US" sz="2800" dirty="0" smtClean="0">
                <a:cs typeface="Arial" panose="020B0604020202020204" pitchFamily="34" charset="0"/>
              </a:rPr>
              <a:t>What is the relationship between sickle cell trait and malaria prevalence?</a:t>
            </a:r>
            <a:endParaRPr lang="en-US" sz="2800" dirty="0">
              <a:cs typeface="Arial" panose="020B0604020202020204" pitchFamily="34" charset="0"/>
            </a:endParaRPr>
          </a:p>
          <a:p>
            <a:pPr marL="457200" indent="-457200">
              <a:spcBef>
                <a:spcPts val="1200"/>
              </a:spcBef>
              <a:buAutoNum type="arabicPeriod"/>
              <a:defRPr/>
            </a:pPr>
            <a:r>
              <a:rPr lang="en-US" sz="2800" dirty="0" smtClean="0">
                <a:cs typeface="Arial" panose="020B0604020202020204" pitchFamily="34" charset="0"/>
              </a:rPr>
              <a:t>What is the early mortality of sickle cell disease?</a:t>
            </a:r>
          </a:p>
          <a:p>
            <a:pPr marL="457200" indent="-457200">
              <a:spcBef>
                <a:spcPts val="1200"/>
              </a:spcBef>
              <a:buAutoNum type="arabicPeriod"/>
              <a:defRPr/>
            </a:pPr>
            <a:r>
              <a:rPr lang="en-US" sz="2800" dirty="0" smtClean="0">
                <a:cs typeface="Arial" panose="020B0604020202020204" pitchFamily="34" charset="0"/>
              </a:rPr>
              <a:t>What is the co-morbidity of HIV and sickle cell disease?</a:t>
            </a:r>
            <a:endParaRPr 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711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10253F"/>
          </a:solidFill>
        </p:spPr>
        <p:txBody>
          <a:bodyPr/>
          <a:lstStyle/>
          <a:p>
            <a:r>
              <a:rPr lang="en-US" altLang="en-US" smtClean="0">
                <a:solidFill>
                  <a:srgbClr val="FFFFFF"/>
                </a:solidFill>
                <a:ea typeface="ＭＳ Ｐゴシック" pitchFamily="34" charset="-128"/>
              </a:rPr>
              <a:t>Acknowledgements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r>
              <a:rPr lang="en-US" altLang="en-US" sz="3000" dirty="0" smtClean="0">
                <a:ea typeface="ＭＳ Ｐゴシック" pitchFamily="34" charset="-128"/>
              </a:rPr>
              <a:t>Cincinnati Children’s Hospital in the USA</a:t>
            </a:r>
          </a:p>
          <a:p>
            <a:r>
              <a:rPr lang="en-US" altLang="en-US" sz="3000" dirty="0" smtClean="0">
                <a:ea typeface="ＭＳ Ｐゴシック" pitchFamily="34" charset="-128"/>
              </a:rPr>
              <a:t>Dedication and support of the CPHL leadership and laboratory staff</a:t>
            </a:r>
          </a:p>
          <a:p>
            <a:r>
              <a:rPr lang="en-US" altLang="en-US" sz="3000" dirty="0" smtClean="0">
                <a:ea typeface="ＭＳ Ｐゴシック" pitchFamily="34" charset="-128"/>
              </a:rPr>
              <a:t>Makerere University for support of research and educational efforts</a:t>
            </a:r>
          </a:p>
          <a:p>
            <a:r>
              <a:rPr lang="en-US" altLang="en-US" sz="3000" dirty="0" err="1" smtClean="0">
                <a:ea typeface="ＭＳ Ｐゴシック" pitchFamily="34" charset="-128"/>
              </a:rPr>
              <a:t>MoH</a:t>
            </a:r>
            <a:r>
              <a:rPr lang="en-US" altLang="en-US" sz="3000" dirty="0" smtClean="0">
                <a:ea typeface="ＭＳ Ｐゴシック" pitchFamily="34" charset="-128"/>
              </a:rPr>
              <a:t> for vision and planning to allow this project to move forward</a:t>
            </a:r>
          </a:p>
        </p:txBody>
      </p:sp>
    </p:spTree>
    <p:extLst>
      <p:ext uri="{BB962C8B-B14F-4D97-AF65-F5344CB8AC3E}">
        <p14:creationId xmlns="" xmlns:p14="http://schemas.microsoft.com/office/powerpoint/2010/main" val="316641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4000" cy="149383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dirty="0" smtClean="0">
                <a:solidFill>
                  <a:srgbClr val="FFFFFF"/>
                </a:solidFill>
              </a:rPr>
              <a:t>Sickle  Cell  Trait: </a:t>
            </a:r>
            <a:br>
              <a:rPr lang="en-US" sz="4200" dirty="0" smtClean="0">
                <a:solidFill>
                  <a:srgbClr val="FFFFFF"/>
                </a:solidFill>
              </a:rPr>
            </a:br>
            <a:r>
              <a:rPr lang="en-US" sz="4200" dirty="0" smtClean="0">
                <a:solidFill>
                  <a:srgbClr val="FFFFFF"/>
                </a:solidFill>
              </a:rPr>
              <a:t>Prevalence by Region</a:t>
            </a:r>
            <a:endParaRPr lang="en-US" sz="4200" dirty="0">
              <a:solidFill>
                <a:srgbClr val="FFFFFF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49255819"/>
              </p:ext>
            </p:extLst>
          </p:nvPr>
        </p:nvGraphicFramePr>
        <p:xfrm>
          <a:off x="0" y="1508492"/>
          <a:ext cx="9144001" cy="5349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066800"/>
                <a:gridCol w="1066800"/>
                <a:gridCol w="838200"/>
                <a:gridCol w="1143000"/>
                <a:gridCol w="1066800"/>
                <a:gridCol w="1447800"/>
                <a:gridCol w="914401"/>
              </a:tblGrid>
              <a:tr h="5371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Region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Normal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Variant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Trait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Trait</a:t>
                      </a:r>
                      <a:r>
                        <a:rPr lang="en-US" sz="2000" baseline="0" dirty="0" smtClean="0"/>
                        <a:t> (%)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Disease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Disease (%)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TOTAL</a:t>
                      </a:r>
                      <a:endParaRPr lang="en-US" sz="2000" dirty="0"/>
                    </a:p>
                  </a:txBody>
                  <a:tcPr/>
                </a:tc>
              </a:tr>
              <a:tr h="437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Central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12187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1802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12.80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14083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7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Central 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9048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1486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13.95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10650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7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East Central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4911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19.24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1.43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6243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7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Kampala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11006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1725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13.42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0.63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12852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7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 Eastern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3835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15.52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1.18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4646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7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 Northern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9681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2359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19.16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1.24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12314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7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 Western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10897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1358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0.48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12345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7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 East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3517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15.36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0.94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4238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7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Western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12440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586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13067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7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West Nile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394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13.69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2878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7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79943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426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12283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13.16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664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0.71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93316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8153400" y="6415088"/>
            <a:ext cx="9906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19402" y="6415088"/>
            <a:ext cx="843197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18518" y="6400800"/>
            <a:ext cx="906281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719403" y="2895600"/>
            <a:ext cx="843197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719404" y="4191000"/>
            <a:ext cx="843197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81602" y="2895600"/>
            <a:ext cx="843197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081601" y="4191000"/>
            <a:ext cx="843197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393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/>
            </a:r>
            <a:b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altLang="en-US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/>
            </a:r>
            <a:br>
              <a:rPr lang="en-US" altLang="en-US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endParaRPr lang="en-US" altLang="en-US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 Questions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0500" y="1752600"/>
            <a:ext cx="8763000" cy="48768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1200"/>
              </a:spcBef>
              <a:buAutoNum type="arabicPeriod"/>
              <a:defRPr/>
            </a:pPr>
            <a:r>
              <a:rPr lang="en-US" sz="2800" dirty="0" smtClean="0">
                <a:cs typeface="Arial" panose="020B0604020202020204" pitchFamily="34" charset="0"/>
              </a:rPr>
              <a:t>What is the prevalence of sickle cell trait and disease in Uganda, by region and district?</a:t>
            </a:r>
          </a:p>
          <a:p>
            <a:pPr marL="457200" indent="-457200">
              <a:spcBef>
                <a:spcPts val="1200"/>
              </a:spcBef>
              <a:buAutoNum type="arabicPeriod"/>
              <a:defRPr/>
            </a:pPr>
            <a:r>
              <a:rPr 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What is the distribution of sickle cell trait across the country?</a:t>
            </a:r>
          </a:p>
          <a:p>
            <a:pPr marL="457200" indent="-457200">
              <a:spcBef>
                <a:spcPts val="1200"/>
              </a:spcBef>
              <a:buAutoNum type="arabicPeriod"/>
              <a:defRPr/>
            </a:pPr>
            <a:r>
              <a:rPr lang="en-US" sz="2800" dirty="0" smtClean="0">
                <a:cs typeface="Arial" panose="020B0604020202020204" pitchFamily="34" charset="0"/>
              </a:rPr>
              <a:t>What is the relationship between sickle cell trait and malaria prevalence?</a:t>
            </a:r>
            <a:endParaRPr lang="en-US" sz="2800" dirty="0">
              <a:cs typeface="Arial" panose="020B0604020202020204" pitchFamily="34" charset="0"/>
            </a:endParaRPr>
          </a:p>
          <a:p>
            <a:pPr marL="457200" indent="-457200">
              <a:spcBef>
                <a:spcPts val="1200"/>
              </a:spcBef>
              <a:buAutoNum type="arabicPeriod"/>
              <a:defRPr/>
            </a:pPr>
            <a:r>
              <a:rPr lang="en-US" sz="2800" dirty="0" smtClean="0">
                <a:cs typeface="Arial" panose="020B0604020202020204" pitchFamily="34" charset="0"/>
              </a:rPr>
              <a:t>What is the early mortality of sickle cell disease?</a:t>
            </a:r>
          </a:p>
          <a:p>
            <a:pPr marL="457200" indent="-457200">
              <a:spcBef>
                <a:spcPts val="1200"/>
              </a:spcBef>
              <a:buAutoNum type="arabicPeriod"/>
              <a:defRPr/>
            </a:pPr>
            <a:r>
              <a:rPr lang="en-US" sz="2800" dirty="0" smtClean="0">
                <a:cs typeface="Arial" panose="020B0604020202020204" pitchFamily="34" charset="0"/>
              </a:rPr>
              <a:t>What is the co-morbidity of HIV and sickle cell disease?</a:t>
            </a:r>
            <a:endParaRPr 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633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489075"/>
          </a:xfrm>
          <a:solidFill>
            <a:srgbClr val="10253F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Uganda  Regional  Map  (US3  Data)</a:t>
            </a:r>
            <a:br>
              <a:rPr lang="en-US" altLang="en-US" sz="3600" b="1" dirty="0" smtClean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en-US" altLang="en-US" sz="3600" b="1" dirty="0" smtClean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Sickle  Cell  Trait  </a:t>
            </a:r>
            <a:endParaRPr lang="en-US" altLang="en-US" sz="2800" b="1" dirty="0" smtClean="0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341" name="TextBox 80"/>
          <p:cNvSpPr txBox="1">
            <a:spLocks noChangeArrowheads="1"/>
          </p:cNvSpPr>
          <p:nvPr/>
        </p:nvSpPr>
        <p:spPr bwMode="auto">
          <a:xfrm>
            <a:off x="4514850" y="1489075"/>
            <a:ext cx="1371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</a:rPr>
              <a:t>Mid Northern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</a:rPr>
              <a:t>MP  63%</a:t>
            </a:r>
          </a:p>
        </p:txBody>
      </p:sp>
      <p:sp>
        <p:nvSpPr>
          <p:cNvPr id="14343" name="TextBox 43"/>
          <p:cNvSpPr txBox="1">
            <a:spLocks noChangeArrowheads="1"/>
          </p:cNvSpPr>
          <p:nvPr/>
        </p:nvSpPr>
        <p:spPr bwMode="auto">
          <a:xfrm>
            <a:off x="5988050" y="1735138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</a:rPr>
              <a:t>North East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</a:rPr>
              <a:t>MP 40%</a:t>
            </a:r>
          </a:p>
        </p:txBody>
      </p:sp>
      <p:sp>
        <p:nvSpPr>
          <p:cNvPr id="14350" name="AutoShape 2"/>
          <p:cNvSpPr>
            <a:spLocks noChangeAspect="1" noChangeArrowheads="1"/>
          </p:cNvSpPr>
          <p:nvPr/>
        </p:nvSpPr>
        <p:spPr bwMode="auto">
          <a:xfrm>
            <a:off x="1752600" y="1219200"/>
            <a:ext cx="5251450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</p:txBody>
      </p:sp>
      <p:sp>
        <p:nvSpPr>
          <p:cNvPr id="14355" name="TextBox 80"/>
          <p:cNvSpPr txBox="1">
            <a:spLocks noChangeArrowheads="1"/>
          </p:cNvSpPr>
          <p:nvPr/>
        </p:nvSpPr>
        <p:spPr bwMode="auto">
          <a:xfrm>
            <a:off x="4554538" y="2063750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u="sng" dirty="0">
                <a:solidFill>
                  <a:schemeClr val="bg1"/>
                </a:solidFill>
              </a:rPr>
              <a:t>Sickle Cell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Trait </a:t>
            </a:r>
            <a:r>
              <a:rPr lang="en-US" altLang="en-US" sz="1600" b="1" dirty="0" smtClean="0">
                <a:solidFill>
                  <a:schemeClr val="bg1"/>
                </a:solidFill>
              </a:rPr>
              <a:t>19.2%</a:t>
            </a:r>
            <a:endParaRPr lang="en-US" altLang="en-US" sz="1600" b="1" dirty="0">
              <a:solidFill>
                <a:schemeClr val="bg1"/>
              </a:solidFill>
            </a:endParaRPr>
          </a:p>
        </p:txBody>
      </p:sp>
      <p:sp>
        <p:nvSpPr>
          <p:cNvPr id="14359" name="TextBox 79"/>
          <p:cNvSpPr txBox="1">
            <a:spLocks noChangeArrowheads="1"/>
          </p:cNvSpPr>
          <p:nvPr/>
        </p:nvSpPr>
        <p:spPr bwMode="auto">
          <a:xfrm>
            <a:off x="3003550" y="2090738"/>
            <a:ext cx="129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u="sng" dirty="0">
                <a:solidFill>
                  <a:schemeClr val="bg1"/>
                </a:solidFill>
              </a:rPr>
              <a:t>Sickle Cell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Trait </a:t>
            </a:r>
            <a:r>
              <a:rPr lang="en-US" altLang="en-US" sz="1600" b="1" dirty="0" smtClean="0">
                <a:solidFill>
                  <a:schemeClr val="bg1"/>
                </a:solidFill>
              </a:rPr>
              <a:t>13.7%</a:t>
            </a:r>
            <a:endParaRPr lang="en-US" altLang="en-US" sz="1600" b="1" dirty="0">
              <a:solidFill>
                <a:schemeClr val="bg1"/>
              </a:solidFill>
            </a:endParaRPr>
          </a:p>
        </p:txBody>
      </p:sp>
      <p:pic>
        <p:nvPicPr>
          <p:cNvPr id="63" name="Picture 3" descr="C:\Users\warb4x\AppData\Local\Microsoft\Windows\Temporary Internet Files\Content.Outlook\1NV3M2U2\Trait Region with Legend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54" t="3103" r="-157" b="9582"/>
          <a:stretch/>
        </p:blipFill>
        <p:spPr bwMode="auto">
          <a:xfrm>
            <a:off x="2259046" y="1605046"/>
            <a:ext cx="4522754" cy="4993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0124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489075"/>
          </a:xfrm>
          <a:solidFill>
            <a:srgbClr val="10253F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Uganda  District  Map  (US3  Data)</a:t>
            </a:r>
            <a:br>
              <a:rPr lang="en-US" altLang="en-US" sz="3600" b="1" dirty="0" smtClean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en-US" altLang="en-US" sz="3600" b="1" dirty="0" smtClean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Sickle  Cell  Trait  </a:t>
            </a:r>
            <a:endParaRPr lang="en-US" altLang="en-US" sz="2800" b="1" dirty="0" smtClean="0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341" name="TextBox 80"/>
          <p:cNvSpPr txBox="1">
            <a:spLocks noChangeArrowheads="1"/>
          </p:cNvSpPr>
          <p:nvPr/>
        </p:nvSpPr>
        <p:spPr bwMode="auto">
          <a:xfrm>
            <a:off x="4514850" y="1489075"/>
            <a:ext cx="1371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</a:rPr>
              <a:t>Mid Northern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</a:rPr>
              <a:t>MP  63%</a:t>
            </a:r>
          </a:p>
        </p:txBody>
      </p:sp>
      <p:sp>
        <p:nvSpPr>
          <p:cNvPr id="14343" name="TextBox 43"/>
          <p:cNvSpPr txBox="1">
            <a:spLocks noChangeArrowheads="1"/>
          </p:cNvSpPr>
          <p:nvPr/>
        </p:nvSpPr>
        <p:spPr bwMode="auto">
          <a:xfrm>
            <a:off x="5988050" y="1735138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</a:rPr>
              <a:t>North East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</a:rPr>
              <a:t>MP 40%</a:t>
            </a:r>
          </a:p>
        </p:txBody>
      </p:sp>
      <p:sp>
        <p:nvSpPr>
          <p:cNvPr id="14350" name="AutoShape 2"/>
          <p:cNvSpPr>
            <a:spLocks noChangeAspect="1" noChangeArrowheads="1"/>
          </p:cNvSpPr>
          <p:nvPr/>
        </p:nvSpPr>
        <p:spPr bwMode="auto">
          <a:xfrm>
            <a:off x="1889125" y="1066800"/>
            <a:ext cx="5251450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</p:txBody>
      </p:sp>
      <p:sp>
        <p:nvSpPr>
          <p:cNvPr id="14355" name="TextBox 80"/>
          <p:cNvSpPr txBox="1">
            <a:spLocks noChangeArrowheads="1"/>
          </p:cNvSpPr>
          <p:nvPr/>
        </p:nvSpPr>
        <p:spPr bwMode="auto">
          <a:xfrm>
            <a:off x="4554538" y="2063750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u="sng" dirty="0">
                <a:solidFill>
                  <a:schemeClr val="bg1"/>
                </a:solidFill>
              </a:rPr>
              <a:t>Sickle Cell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Trait </a:t>
            </a:r>
            <a:r>
              <a:rPr lang="en-US" altLang="en-US" sz="1600" b="1" dirty="0" smtClean="0">
                <a:solidFill>
                  <a:schemeClr val="bg1"/>
                </a:solidFill>
              </a:rPr>
              <a:t>19.2%</a:t>
            </a:r>
            <a:endParaRPr lang="en-US" altLang="en-US" sz="1600" b="1" dirty="0">
              <a:solidFill>
                <a:schemeClr val="bg1"/>
              </a:solidFill>
            </a:endParaRPr>
          </a:p>
        </p:txBody>
      </p:sp>
      <p:sp>
        <p:nvSpPr>
          <p:cNvPr id="14359" name="TextBox 79"/>
          <p:cNvSpPr txBox="1">
            <a:spLocks noChangeArrowheads="1"/>
          </p:cNvSpPr>
          <p:nvPr/>
        </p:nvSpPr>
        <p:spPr bwMode="auto">
          <a:xfrm>
            <a:off x="3003550" y="2090738"/>
            <a:ext cx="129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u="sng" dirty="0">
                <a:solidFill>
                  <a:schemeClr val="bg1"/>
                </a:solidFill>
              </a:rPr>
              <a:t>Sickle Cell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Trait </a:t>
            </a:r>
            <a:r>
              <a:rPr lang="en-US" altLang="en-US" sz="1600" b="1" dirty="0" smtClean="0">
                <a:solidFill>
                  <a:schemeClr val="bg1"/>
                </a:solidFill>
              </a:rPr>
              <a:t>13.7%</a:t>
            </a:r>
            <a:endParaRPr lang="en-US" altLang="en-US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136" y="1735138"/>
            <a:ext cx="47586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3805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Highest  Prevalence  Districts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9067800" cy="571500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dirty="0" smtClean="0">
                <a:ea typeface="ＭＳ Ｐゴシック" pitchFamily="34" charset="-128"/>
              </a:rPr>
              <a:t>49 of the 112 districts have sickle cell trait &gt;15.0%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dirty="0">
                <a:ea typeface="ＭＳ Ｐゴシック" pitchFamily="34" charset="-128"/>
              </a:rPr>
              <a:t>8</a:t>
            </a:r>
            <a:r>
              <a:rPr lang="en-US" altLang="en-US" dirty="0" smtClean="0">
                <a:ea typeface="ＭＳ Ｐゴシック" pitchFamily="34" charset="-128"/>
              </a:rPr>
              <a:t> districts have sickle cell trait &gt;20.0%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700" dirty="0" smtClean="0">
                <a:ea typeface="ＭＳ Ｐゴシック" pitchFamily="34" charset="-128"/>
              </a:rPr>
              <a:t>	</a:t>
            </a:r>
            <a:r>
              <a:rPr lang="en-US" altLang="en-US" sz="2700" dirty="0" err="1" smtClean="0">
                <a:ea typeface="ＭＳ Ｐゴシック" pitchFamily="34" charset="-128"/>
              </a:rPr>
              <a:t>Bundibugyo</a:t>
            </a:r>
            <a:r>
              <a:rPr lang="en-US" altLang="en-US" sz="2700" dirty="0" smtClean="0">
                <a:ea typeface="ＭＳ Ｐゴシック" pitchFamily="34" charset="-128"/>
              </a:rPr>
              <a:t> 21.9%, </a:t>
            </a:r>
            <a:r>
              <a:rPr lang="en-US" altLang="en-US" sz="2700" dirty="0" err="1" smtClean="0">
                <a:ea typeface="ＭＳ Ｐゴシック" pitchFamily="34" charset="-128"/>
              </a:rPr>
              <a:t>Bulisa</a:t>
            </a:r>
            <a:r>
              <a:rPr lang="en-US" altLang="en-US" sz="2700" dirty="0" smtClean="0">
                <a:ea typeface="ＭＳ Ｐゴシック" pitchFamily="34" charset="-128"/>
              </a:rPr>
              <a:t> 22.1%, </a:t>
            </a:r>
            <a:r>
              <a:rPr lang="en-US" altLang="en-US" sz="2700" dirty="0" err="1" smtClean="0">
                <a:ea typeface="ＭＳ Ｐゴシック" pitchFamily="34" charset="-128"/>
              </a:rPr>
              <a:t>Alebtong</a:t>
            </a:r>
            <a:r>
              <a:rPr lang="en-US" altLang="en-US" sz="2700" dirty="0" smtClean="0">
                <a:ea typeface="ＭＳ Ｐゴシック" pitchFamily="34" charset="-128"/>
              </a:rPr>
              <a:t> 24.3%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700" dirty="0">
                <a:ea typeface="ＭＳ Ｐゴシック" pitchFamily="34" charset="-128"/>
              </a:rPr>
              <a:t>	</a:t>
            </a:r>
            <a:r>
              <a:rPr lang="en-US" altLang="en-US" sz="2700" dirty="0" err="1" smtClean="0">
                <a:ea typeface="ＭＳ Ｐゴシック" pitchFamily="34" charset="-128"/>
              </a:rPr>
              <a:t>Jinja</a:t>
            </a:r>
            <a:r>
              <a:rPr lang="en-US" altLang="en-US" sz="2700" dirty="0" smtClean="0">
                <a:ea typeface="ＭＳ Ｐゴシック" pitchFamily="34" charset="-128"/>
              </a:rPr>
              <a:t> 18.9%, </a:t>
            </a:r>
            <a:r>
              <a:rPr lang="en-US" altLang="en-US" sz="2700" dirty="0" err="1" smtClean="0">
                <a:ea typeface="ＭＳ Ｐゴシック" pitchFamily="34" charset="-128"/>
              </a:rPr>
              <a:t>Tororo</a:t>
            </a:r>
            <a:r>
              <a:rPr lang="en-US" altLang="en-US" sz="2700" dirty="0" smtClean="0">
                <a:ea typeface="ＭＳ Ｐゴシック" pitchFamily="34" charset="-128"/>
              </a:rPr>
              <a:t> 19.5%, </a:t>
            </a:r>
            <a:r>
              <a:rPr lang="en-US" altLang="en-US" sz="2700" dirty="0" err="1" smtClean="0">
                <a:ea typeface="ＭＳ Ｐゴシック" pitchFamily="34" charset="-128"/>
              </a:rPr>
              <a:t>Gulu</a:t>
            </a:r>
            <a:r>
              <a:rPr lang="en-US" altLang="en-US" sz="2700" dirty="0" smtClean="0">
                <a:ea typeface="ＭＳ Ｐゴシック" pitchFamily="34" charset="-128"/>
              </a:rPr>
              <a:t> 19.6%, Lira 20.0%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dirty="0" smtClean="0">
                <a:ea typeface="ＭＳ Ｐゴシック" pitchFamily="34" charset="-128"/>
              </a:rPr>
              <a:t>14 districts contain 47% of the sickle cell disease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dirty="0">
                <a:ea typeface="ＭＳ Ｐゴシック" pitchFamily="34" charset="-128"/>
              </a:rPr>
              <a:t>	</a:t>
            </a:r>
            <a:r>
              <a:rPr lang="en-US" altLang="en-US" sz="2700" dirty="0" smtClean="0">
                <a:ea typeface="ＭＳ Ｐゴシック" pitchFamily="34" charset="-128"/>
              </a:rPr>
              <a:t>Kampala, </a:t>
            </a:r>
            <a:r>
              <a:rPr lang="en-US" altLang="en-US" sz="2700" dirty="0" err="1" smtClean="0">
                <a:ea typeface="ＭＳ Ｐゴシック" pitchFamily="34" charset="-128"/>
              </a:rPr>
              <a:t>Gulu</a:t>
            </a:r>
            <a:r>
              <a:rPr lang="en-US" altLang="en-US" sz="2700" dirty="0" smtClean="0">
                <a:ea typeface="ＭＳ Ｐゴシック" pitchFamily="34" charset="-128"/>
              </a:rPr>
              <a:t>, </a:t>
            </a:r>
            <a:r>
              <a:rPr lang="en-US" altLang="en-US" sz="2700" dirty="0">
                <a:ea typeface="ＭＳ Ｐゴシック" pitchFamily="34" charset="-128"/>
              </a:rPr>
              <a:t>Lira, </a:t>
            </a:r>
            <a:r>
              <a:rPr lang="en-US" altLang="en-US" sz="2700" dirty="0" err="1">
                <a:ea typeface="ＭＳ Ｐゴシック" pitchFamily="34" charset="-128"/>
              </a:rPr>
              <a:t>Jinja</a:t>
            </a:r>
            <a:r>
              <a:rPr lang="en-US" altLang="en-US" sz="2700" dirty="0" smtClean="0">
                <a:ea typeface="ＭＳ Ｐゴシック" pitchFamily="34" charset="-128"/>
              </a:rPr>
              <a:t>, </a:t>
            </a:r>
            <a:r>
              <a:rPr lang="en-US" altLang="en-US" sz="2700" dirty="0" err="1" smtClean="0">
                <a:ea typeface="ＭＳ Ｐゴシック" pitchFamily="34" charset="-128"/>
              </a:rPr>
              <a:t>Tororo</a:t>
            </a:r>
            <a:r>
              <a:rPr lang="en-US" altLang="en-US" sz="2700" dirty="0" smtClean="0">
                <a:ea typeface="ＭＳ Ｐゴシック" pitchFamily="34" charset="-128"/>
              </a:rPr>
              <a:t>,  </a:t>
            </a:r>
            <a:r>
              <a:rPr lang="en-US" altLang="en-US" sz="2700" dirty="0" err="1" smtClean="0">
                <a:ea typeface="ＭＳ Ｐゴシック" pitchFamily="34" charset="-128"/>
              </a:rPr>
              <a:t>Luweero</a:t>
            </a:r>
            <a:r>
              <a:rPr lang="en-US" altLang="en-US" sz="2700" dirty="0" smtClean="0">
                <a:ea typeface="ＭＳ Ｐゴシック" pitchFamily="34" charset="-128"/>
              </a:rPr>
              <a:t>, </a:t>
            </a:r>
            <a:r>
              <a:rPr lang="en-US" altLang="en-US" sz="2700" dirty="0" err="1" smtClean="0">
                <a:ea typeface="ＭＳ Ｐゴシック" pitchFamily="34" charset="-128"/>
              </a:rPr>
              <a:t>Wakiso</a:t>
            </a:r>
            <a:endParaRPr lang="en-US" altLang="en-US" sz="2700" dirty="0" smtClean="0">
              <a:ea typeface="ＭＳ Ｐゴシック" pitchFamily="34" charset="-128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800" dirty="0">
                <a:ea typeface="ＭＳ Ｐゴシック" pitchFamily="34" charset="-128"/>
              </a:rPr>
              <a:t>	</a:t>
            </a:r>
            <a:r>
              <a:rPr lang="en-US" altLang="en-US" sz="2700" dirty="0" err="1" smtClean="0">
                <a:ea typeface="ＭＳ Ｐゴシック" pitchFamily="34" charset="-128"/>
              </a:rPr>
              <a:t>Apac</a:t>
            </a:r>
            <a:r>
              <a:rPr lang="en-US" altLang="en-US" sz="2700" dirty="0" smtClean="0">
                <a:ea typeface="ＭＳ Ｐゴシック" pitchFamily="34" charset="-128"/>
              </a:rPr>
              <a:t>, </a:t>
            </a:r>
            <a:r>
              <a:rPr lang="en-US" altLang="en-US" sz="2700" dirty="0" err="1" smtClean="0">
                <a:ea typeface="ＭＳ Ｐゴシック" pitchFamily="34" charset="-128"/>
              </a:rPr>
              <a:t>Iganga</a:t>
            </a:r>
            <a:r>
              <a:rPr lang="en-US" altLang="en-US" sz="2700" dirty="0" smtClean="0">
                <a:ea typeface="ＭＳ Ｐゴシック" pitchFamily="34" charset="-128"/>
              </a:rPr>
              <a:t>, </a:t>
            </a:r>
            <a:r>
              <a:rPr lang="en-US" altLang="en-US" sz="2700" dirty="0" err="1" smtClean="0">
                <a:ea typeface="ＭＳ Ｐゴシック" pitchFamily="34" charset="-128"/>
              </a:rPr>
              <a:t>Muyuge</a:t>
            </a:r>
            <a:r>
              <a:rPr lang="en-US" altLang="en-US" sz="2700" dirty="0" smtClean="0">
                <a:ea typeface="ＭＳ Ｐゴシック" pitchFamily="34" charset="-128"/>
              </a:rPr>
              <a:t>, </a:t>
            </a:r>
            <a:r>
              <a:rPr lang="en-US" altLang="en-US" sz="2700" dirty="0" err="1" smtClean="0">
                <a:ea typeface="ＭＳ Ｐゴシック" pitchFamily="34" charset="-128"/>
              </a:rPr>
              <a:t>Buikwe</a:t>
            </a:r>
            <a:r>
              <a:rPr lang="en-US" altLang="en-US" sz="2700" dirty="0" smtClean="0">
                <a:ea typeface="ＭＳ Ｐゴシック" pitchFamily="34" charset="-128"/>
              </a:rPr>
              <a:t>, </a:t>
            </a:r>
            <a:r>
              <a:rPr lang="en-US" altLang="en-US" sz="2700" dirty="0" err="1" smtClean="0">
                <a:ea typeface="ＭＳ Ｐゴシック" pitchFamily="34" charset="-128"/>
              </a:rPr>
              <a:t>Oyam</a:t>
            </a:r>
            <a:r>
              <a:rPr lang="en-US" altLang="en-US" sz="2700" dirty="0" smtClean="0">
                <a:ea typeface="ＭＳ Ｐゴシック" pitchFamily="34" charset="-128"/>
              </a:rPr>
              <a:t>, </a:t>
            </a:r>
            <a:r>
              <a:rPr lang="en-US" altLang="en-US" sz="2700" dirty="0" err="1" smtClean="0">
                <a:ea typeface="ＭＳ Ｐゴシック" pitchFamily="34" charset="-128"/>
              </a:rPr>
              <a:t>Masaka</a:t>
            </a:r>
            <a:r>
              <a:rPr lang="en-US" altLang="en-US" sz="2700" dirty="0" smtClean="0">
                <a:ea typeface="ＭＳ Ｐゴシック" pitchFamily="34" charset="-128"/>
              </a:rPr>
              <a:t>, </a:t>
            </a:r>
            <a:r>
              <a:rPr lang="en-US" altLang="en-US" sz="2700" dirty="0" err="1" smtClean="0">
                <a:ea typeface="ＭＳ Ｐゴシック" pitchFamily="34" charset="-128"/>
              </a:rPr>
              <a:t>Masindi</a:t>
            </a:r>
            <a:endParaRPr lang="en-US" altLang="en-US" sz="2700" dirty="0" smtClean="0">
              <a:ea typeface="ＭＳ Ｐゴシック" pitchFamily="34" charset="-128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dirty="0" smtClean="0">
                <a:ea typeface="ＭＳ Ｐゴシック" pitchFamily="34" charset="-128"/>
              </a:rPr>
              <a:t>Screening should focus on highest burden regions</a:t>
            </a:r>
          </a:p>
        </p:txBody>
      </p:sp>
    </p:spTree>
    <p:extLst>
      <p:ext uri="{BB962C8B-B14F-4D97-AF65-F5344CB8AC3E}">
        <p14:creationId xmlns="" xmlns:p14="http://schemas.microsoft.com/office/powerpoint/2010/main" val="346463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/>
            </a:r>
            <a:b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altLang="en-US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/>
            </a:r>
            <a:br>
              <a:rPr lang="en-US" altLang="en-US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endParaRPr lang="en-US" altLang="en-US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 Questions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0500" y="1752600"/>
            <a:ext cx="8763000" cy="48768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1200"/>
              </a:spcBef>
              <a:buAutoNum type="arabicPeriod"/>
              <a:defRPr/>
            </a:pPr>
            <a:r>
              <a:rPr lang="en-US" sz="2800" dirty="0" smtClean="0">
                <a:cs typeface="Arial" panose="020B0604020202020204" pitchFamily="34" charset="0"/>
              </a:rPr>
              <a:t>What is the prevalence of sickle cell trait and disease in Uganda, by region and district?</a:t>
            </a:r>
          </a:p>
          <a:p>
            <a:pPr marL="457200" indent="-457200">
              <a:spcBef>
                <a:spcPts val="1200"/>
              </a:spcBef>
              <a:buAutoNum type="arabicPeriod"/>
              <a:defRPr/>
            </a:pPr>
            <a:r>
              <a:rPr lang="en-US" sz="2800" dirty="0" smtClean="0">
                <a:cs typeface="Arial" panose="020B0604020202020204" pitchFamily="34" charset="0"/>
              </a:rPr>
              <a:t>What is the distribution of sickle cell trait across the country?</a:t>
            </a:r>
          </a:p>
          <a:p>
            <a:pPr marL="457200" indent="-457200">
              <a:spcBef>
                <a:spcPts val="1200"/>
              </a:spcBef>
              <a:buAutoNum type="arabicPeriod"/>
              <a:defRPr/>
            </a:pPr>
            <a:r>
              <a:rPr lang="en-US" sz="2800" dirty="0" smtClean="0">
                <a:solidFill>
                  <a:srgbClr val="FF0000"/>
                </a:solidFill>
                <a:cs typeface="Arial" panose="020B0604020202020204" pitchFamily="34" charset="0"/>
              </a:rPr>
              <a:t>What is the relationship between sickle cell trait and malaria prevalence?</a:t>
            </a:r>
            <a:endParaRPr lang="en-US" sz="28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457200" indent="-457200">
              <a:spcBef>
                <a:spcPts val="1200"/>
              </a:spcBef>
              <a:buAutoNum type="arabicPeriod"/>
              <a:defRPr/>
            </a:pPr>
            <a:r>
              <a:rPr lang="en-US" sz="2800" dirty="0" smtClean="0">
                <a:cs typeface="Arial" panose="020B0604020202020204" pitchFamily="34" charset="0"/>
              </a:rPr>
              <a:t>What is the early mortality of sickle cell disease?</a:t>
            </a:r>
          </a:p>
          <a:p>
            <a:pPr marL="457200" indent="-457200">
              <a:spcBef>
                <a:spcPts val="1200"/>
              </a:spcBef>
              <a:buAutoNum type="arabicPeriod"/>
              <a:defRPr/>
            </a:pPr>
            <a:r>
              <a:rPr lang="en-US" sz="2800" dirty="0" smtClean="0">
                <a:cs typeface="Arial" panose="020B0604020202020204" pitchFamily="34" charset="0"/>
              </a:rPr>
              <a:t>What is the co-morbidity of HIV and sickle cell disease?</a:t>
            </a:r>
            <a:endParaRPr 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780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489075"/>
          </a:xfrm>
          <a:solidFill>
            <a:srgbClr val="10253F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Uganda  Regional  Maps  (US3  Data)</a:t>
            </a:r>
            <a:br>
              <a:rPr lang="en-US" altLang="en-US" sz="3600" b="1" dirty="0" smtClean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en-US" altLang="en-US" sz="3600" b="1" dirty="0" smtClean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Sickle  Cell  Trait  and  Malaria </a:t>
            </a:r>
            <a:endParaRPr lang="en-US" altLang="en-US" sz="2800" b="1" dirty="0" smtClean="0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341" name="TextBox 80"/>
          <p:cNvSpPr txBox="1">
            <a:spLocks noChangeArrowheads="1"/>
          </p:cNvSpPr>
          <p:nvPr/>
        </p:nvSpPr>
        <p:spPr bwMode="auto">
          <a:xfrm>
            <a:off x="4514850" y="1489075"/>
            <a:ext cx="1371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</a:rPr>
              <a:t>Mid Northern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</a:rPr>
              <a:t>MP  63%</a:t>
            </a:r>
          </a:p>
        </p:txBody>
      </p:sp>
      <p:sp>
        <p:nvSpPr>
          <p:cNvPr id="14343" name="TextBox 43"/>
          <p:cNvSpPr txBox="1">
            <a:spLocks noChangeArrowheads="1"/>
          </p:cNvSpPr>
          <p:nvPr/>
        </p:nvSpPr>
        <p:spPr bwMode="auto">
          <a:xfrm>
            <a:off x="5988050" y="1735138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</a:rPr>
              <a:t>North East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</a:rPr>
              <a:t>MP 40%</a:t>
            </a:r>
          </a:p>
        </p:txBody>
      </p:sp>
      <p:sp>
        <p:nvSpPr>
          <p:cNvPr id="14350" name="AutoShape 2"/>
          <p:cNvSpPr>
            <a:spLocks noChangeAspect="1" noChangeArrowheads="1"/>
          </p:cNvSpPr>
          <p:nvPr/>
        </p:nvSpPr>
        <p:spPr bwMode="auto">
          <a:xfrm>
            <a:off x="1889125" y="1066800"/>
            <a:ext cx="5251450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</p:txBody>
      </p:sp>
      <p:sp>
        <p:nvSpPr>
          <p:cNvPr id="14355" name="TextBox 80"/>
          <p:cNvSpPr txBox="1">
            <a:spLocks noChangeArrowheads="1"/>
          </p:cNvSpPr>
          <p:nvPr/>
        </p:nvSpPr>
        <p:spPr bwMode="auto">
          <a:xfrm>
            <a:off x="4554538" y="2063750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u="sng" dirty="0">
                <a:solidFill>
                  <a:schemeClr val="bg1"/>
                </a:solidFill>
              </a:rPr>
              <a:t>Sickle Cell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Trait </a:t>
            </a:r>
            <a:r>
              <a:rPr lang="en-US" altLang="en-US" sz="1600" b="1" dirty="0" smtClean="0">
                <a:solidFill>
                  <a:schemeClr val="bg1"/>
                </a:solidFill>
              </a:rPr>
              <a:t>19.2%</a:t>
            </a:r>
            <a:endParaRPr lang="en-US" altLang="en-US" sz="1600" b="1" dirty="0">
              <a:solidFill>
                <a:schemeClr val="bg1"/>
              </a:solidFill>
            </a:endParaRPr>
          </a:p>
        </p:txBody>
      </p:sp>
      <p:sp>
        <p:nvSpPr>
          <p:cNvPr id="14359" name="TextBox 79"/>
          <p:cNvSpPr txBox="1">
            <a:spLocks noChangeArrowheads="1"/>
          </p:cNvSpPr>
          <p:nvPr/>
        </p:nvSpPr>
        <p:spPr bwMode="auto">
          <a:xfrm>
            <a:off x="3003550" y="2090738"/>
            <a:ext cx="129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u="sng" dirty="0">
                <a:solidFill>
                  <a:schemeClr val="bg1"/>
                </a:solidFill>
              </a:rPr>
              <a:t>Sickle Cell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Trait </a:t>
            </a:r>
            <a:r>
              <a:rPr lang="en-US" altLang="en-US" sz="1600" b="1" dirty="0" smtClean="0">
                <a:solidFill>
                  <a:schemeClr val="bg1"/>
                </a:solidFill>
              </a:rPr>
              <a:t>13.7%</a:t>
            </a:r>
            <a:endParaRPr lang="en-US" altLang="en-US" sz="16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warb4x\AppData\Local\Microsoft\Windows\Temporary Internet Files\Content.Outlook\1NV3M2U2\Malaria Region with Legend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625" b="9971"/>
          <a:stretch/>
        </p:blipFill>
        <p:spPr bwMode="auto">
          <a:xfrm>
            <a:off x="4706938" y="1642561"/>
            <a:ext cx="4266013" cy="4938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warb4x\AppData\Local\Microsoft\Windows\Temporary Internet Files\Content.Outlook\1NV3M2U2\Trait Region with Legend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54" t="3103" r="-157" b="9582"/>
          <a:stretch/>
        </p:blipFill>
        <p:spPr bwMode="auto">
          <a:xfrm>
            <a:off x="165418" y="1735138"/>
            <a:ext cx="4389120" cy="4846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0591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2258</TotalTime>
  <Words>923</Words>
  <Application>Microsoft Office PowerPoint</Application>
  <PresentationFormat>On-screen Show (4:3)</PresentationFormat>
  <Paragraphs>285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Uganda  Sickle  Survey Results and  Neonatal Screening Program</vt:lpstr>
      <vt:lpstr>Study  Questions</vt:lpstr>
      <vt:lpstr>Slide 3</vt:lpstr>
      <vt:lpstr>Study  Questions</vt:lpstr>
      <vt:lpstr>Uganda  Regional  Map  (US3  Data) Sickle  Cell  Trait  </vt:lpstr>
      <vt:lpstr>Uganda  District  Map  (US3  Data) Sickle  Cell  Trait  </vt:lpstr>
      <vt:lpstr>Highest  Prevalence  Districts</vt:lpstr>
      <vt:lpstr>Study  Questions</vt:lpstr>
      <vt:lpstr>Uganda  Regional  Maps  (US3  Data) Sickle  Cell  Trait  and  Malaria </vt:lpstr>
      <vt:lpstr>Malaria Parasites and Sickle Cell Trait</vt:lpstr>
      <vt:lpstr>Study  Questions</vt:lpstr>
      <vt:lpstr>Sickle  Cell  Disease:  Early  Mortality</vt:lpstr>
      <vt:lpstr>Study  Questions</vt:lpstr>
      <vt:lpstr>Sickle  Cell  Disease  and  HIV</vt:lpstr>
      <vt:lpstr>Opportunities to Neonatal Sickle Cell Screening</vt:lpstr>
      <vt:lpstr>Early  Diagnosis</vt:lpstr>
      <vt:lpstr>The Hub-based National Specimens and Result Transportation Network</vt:lpstr>
      <vt:lpstr>Slide 18</vt:lpstr>
      <vt:lpstr>Care  and  Treatment</vt:lpstr>
      <vt:lpstr>Acknowledgements </vt:lpstr>
    </vt:vector>
  </TitlesOfParts>
  <Company>CCHMC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RW</dc:creator>
  <cp:lastModifiedBy>Holly foundation</cp:lastModifiedBy>
  <cp:revision>62</cp:revision>
  <cp:lastPrinted>2015-05-07T11:24:57Z</cp:lastPrinted>
  <dcterms:created xsi:type="dcterms:W3CDTF">2015-04-14T03:48:16Z</dcterms:created>
  <dcterms:modified xsi:type="dcterms:W3CDTF">2015-06-20T17:25:30Z</dcterms:modified>
</cp:coreProperties>
</file>